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84" r:id="rId3"/>
    <p:sldId id="285" r:id="rId4"/>
    <p:sldId id="282" r:id="rId5"/>
    <p:sldId id="273" r:id="rId6"/>
    <p:sldId id="277" r:id="rId7"/>
    <p:sldId id="27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533400"/>
            <a:ext cx="8229600" cy="1462087"/>
          </a:xfrm>
        </p:spPr>
        <p:txBody>
          <a:bodyPr/>
          <a:lstStyle/>
          <a:p>
            <a:r>
              <a:rPr lang="en-US" sz="3200" dirty="0" smtClean="0"/>
              <a:t>Me llamo _________ Clase 801</a:t>
            </a:r>
            <a:br>
              <a:rPr lang="en-US" sz="3200" dirty="0" smtClean="0"/>
            </a:br>
            <a:r>
              <a:rPr lang="en-US" sz="3200" dirty="0" smtClean="0"/>
              <a:t>La fecha es el 16 de enero del 2018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937" y="762000"/>
            <a:ext cx="8915400" cy="461168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       </a:t>
            </a:r>
            <a:r>
              <a:rPr lang="en-US" sz="2800" b="1" dirty="0" err="1" smtClean="0">
                <a:solidFill>
                  <a:srgbClr val="FF0000"/>
                </a:solidFill>
              </a:rPr>
              <a:t>Proposito</a:t>
            </a:r>
            <a:r>
              <a:rPr lang="en-US" sz="2800" b="1" dirty="0" smtClean="0">
                <a:solidFill>
                  <a:srgbClr val="FF0000"/>
                </a:solidFill>
              </a:rPr>
              <a:t> # 45: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¿</a:t>
            </a:r>
            <a:r>
              <a:rPr lang="en-US" sz="2800" dirty="0" err="1"/>
              <a:t>E</a:t>
            </a:r>
            <a:r>
              <a:rPr lang="en-US" sz="2800" dirty="0" err="1" smtClean="0"/>
              <a:t>scuchaste</a:t>
            </a:r>
            <a:r>
              <a:rPr lang="en-US" sz="2800" dirty="0" smtClean="0"/>
              <a:t> </a:t>
            </a:r>
            <a:r>
              <a:rPr lang="en-US" sz="2800" dirty="0" err="1" smtClean="0"/>
              <a:t>musica</a:t>
            </a:r>
            <a:r>
              <a:rPr lang="en-US" sz="2800" dirty="0" smtClean="0"/>
              <a:t> </a:t>
            </a:r>
            <a:r>
              <a:rPr lang="en-US" sz="2800" dirty="0" err="1" smtClean="0"/>
              <a:t>ayer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000" i="1" dirty="0" smtClean="0">
                <a:solidFill>
                  <a:srgbClr val="FF0000"/>
                </a:solidFill>
              </a:rPr>
              <a:t>          </a:t>
            </a:r>
            <a:r>
              <a:rPr lang="en-US" sz="2400" i="1" dirty="0" smtClean="0">
                <a:solidFill>
                  <a:srgbClr val="0070C0"/>
                </a:solidFill>
              </a:rPr>
              <a:t>L.O.: To review the form and use of </a:t>
            </a:r>
            <a:r>
              <a:rPr lang="en-US" sz="2400" i="1" dirty="0" err="1" smtClean="0">
                <a:solidFill>
                  <a:srgbClr val="0070C0"/>
                </a:solidFill>
              </a:rPr>
              <a:t>preterite</a:t>
            </a:r>
            <a:r>
              <a:rPr lang="en-US" sz="2400" i="1" dirty="0" smtClean="0">
                <a:solidFill>
                  <a:srgbClr val="0070C0"/>
                </a:solidFill>
              </a:rPr>
              <a:t> –AR verbs</a:t>
            </a:r>
            <a:endParaRPr lang="en-US" sz="2000" i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800" b="1" dirty="0" err="1" smtClean="0">
                <a:solidFill>
                  <a:srgbClr val="FF0000"/>
                </a:solidFill>
              </a:rPr>
              <a:t>Actividad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Inicial</a:t>
            </a:r>
            <a:r>
              <a:rPr lang="en-US" sz="2800" b="1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n-US" sz="2800" dirty="0" err="1" smtClean="0">
                <a:solidFill>
                  <a:schemeClr val="accent4"/>
                </a:solidFill>
              </a:rPr>
              <a:t>Conjuga</a:t>
            </a:r>
            <a:r>
              <a:rPr lang="en-US" sz="2800" dirty="0" smtClean="0">
                <a:solidFill>
                  <a:schemeClr val="accent4"/>
                </a:solidFill>
              </a:rPr>
              <a:t> </a:t>
            </a:r>
            <a:r>
              <a:rPr lang="en-US" sz="2800" dirty="0" err="1" smtClean="0">
                <a:solidFill>
                  <a:schemeClr val="accent4"/>
                </a:solidFill>
              </a:rPr>
              <a:t>en</a:t>
            </a:r>
            <a:r>
              <a:rPr lang="en-US" sz="2800" dirty="0" smtClean="0">
                <a:solidFill>
                  <a:schemeClr val="accent4"/>
                </a:solidFill>
              </a:rPr>
              <a:t> el </a:t>
            </a:r>
            <a:r>
              <a:rPr lang="en-US" sz="2800" dirty="0" err="1" smtClean="0">
                <a:solidFill>
                  <a:schemeClr val="accent4"/>
                </a:solidFill>
              </a:rPr>
              <a:t>preterito</a:t>
            </a:r>
            <a:endParaRPr lang="en-US" sz="2800" dirty="0" smtClean="0">
              <a:solidFill>
                <a:schemeClr val="accent4"/>
              </a:solidFill>
            </a:endParaRPr>
          </a:p>
          <a:p>
            <a:endParaRPr lang="en-US" sz="2800" dirty="0">
              <a:solidFill>
                <a:schemeClr val="accent4"/>
              </a:solidFill>
            </a:endParaRPr>
          </a:p>
          <a:p>
            <a:endParaRPr lang="en-US" sz="2800" dirty="0" smtClean="0">
              <a:solidFill>
                <a:schemeClr val="accent4"/>
              </a:solidFill>
            </a:endParaRPr>
          </a:p>
          <a:p>
            <a:endParaRPr lang="en-US" sz="2800" dirty="0">
              <a:solidFill>
                <a:schemeClr val="accent4"/>
              </a:solidFill>
            </a:endParaRPr>
          </a:p>
          <a:p>
            <a:endParaRPr lang="en-US" sz="2800" dirty="0" smtClean="0">
              <a:solidFill>
                <a:schemeClr val="accent4"/>
              </a:solidFill>
            </a:endParaRP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preterito</a:t>
            </a:r>
            <a:endParaRPr lang="en-US" sz="2800" dirty="0" smtClean="0"/>
          </a:p>
          <a:p>
            <a:pPr marL="514350" indent="-514350">
              <a:buAutoNum type="arabicParenR"/>
            </a:pPr>
            <a:r>
              <a:rPr lang="en-US" sz="2800" dirty="0" smtClean="0"/>
              <a:t>Jorge _____________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cuaderno</a:t>
            </a:r>
            <a:r>
              <a:rPr lang="en-US" sz="2800" dirty="0" smtClean="0"/>
              <a:t>. (</a:t>
            </a:r>
            <a:r>
              <a:rPr lang="en-US" sz="2800" dirty="0" err="1" smtClean="0"/>
              <a:t>buscar</a:t>
            </a:r>
            <a:r>
              <a:rPr lang="en-US" sz="2800" dirty="0" smtClean="0"/>
              <a:t>)</a:t>
            </a:r>
          </a:p>
          <a:p>
            <a:pPr marL="514350" indent="-514350">
              <a:buAutoNum type="arabicParenR"/>
            </a:pPr>
            <a:r>
              <a:rPr lang="en-US" sz="2800" dirty="0" smtClean="0"/>
              <a:t>Gloria y </a:t>
            </a:r>
            <a:r>
              <a:rPr lang="en-US" sz="2800" dirty="0" err="1" smtClean="0"/>
              <a:t>yo</a:t>
            </a:r>
            <a:r>
              <a:rPr lang="en-US" sz="2800" dirty="0" smtClean="0"/>
              <a:t> __________ a </a:t>
            </a:r>
            <a:r>
              <a:rPr lang="en-US" sz="2800" dirty="0" err="1" smtClean="0"/>
              <a:t>estudiar</a:t>
            </a:r>
            <a:r>
              <a:rPr lang="en-US" sz="2800" dirty="0" smtClean="0"/>
              <a:t> </a:t>
            </a:r>
            <a:r>
              <a:rPr lang="en-US" sz="2800" dirty="0" err="1" smtClean="0"/>
              <a:t>ayer</a:t>
            </a:r>
            <a:r>
              <a:rPr lang="en-US" sz="2800" dirty="0" smtClean="0"/>
              <a:t>. (</a:t>
            </a:r>
            <a:r>
              <a:rPr lang="en-US" sz="2800" dirty="0" err="1" smtClean="0"/>
              <a:t>empezar</a:t>
            </a:r>
            <a:r>
              <a:rPr lang="en-US" sz="2800" dirty="0" smtClean="0"/>
              <a:t>)</a:t>
            </a:r>
          </a:p>
          <a:p>
            <a:pPr marL="514350" indent="-514350">
              <a:buAutoNum type="arabicParenR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_________ </a:t>
            </a:r>
            <a:r>
              <a:rPr lang="en-US" sz="2800" dirty="0" err="1" smtClean="0"/>
              <a:t>mis</a:t>
            </a:r>
            <a:r>
              <a:rPr lang="en-US" sz="2800" dirty="0" smtClean="0"/>
              <a:t> </a:t>
            </a:r>
            <a:r>
              <a:rPr lang="en-US" sz="2800" dirty="0" err="1" smtClean="0"/>
              <a:t>videojuegos</a:t>
            </a:r>
            <a:r>
              <a:rPr lang="en-US" sz="2800" dirty="0" smtClean="0"/>
              <a:t> </a:t>
            </a:r>
            <a:r>
              <a:rPr lang="en-US" sz="2800" dirty="0" err="1" smtClean="0"/>
              <a:t>anoche</a:t>
            </a:r>
            <a:r>
              <a:rPr lang="en-US" sz="2800" dirty="0" smtClean="0"/>
              <a:t>. (</a:t>
            </a:r>
            <a:r>
              <a:rPr lang="en-US" sz="2800" dirty="0" err="1" smtClean="0"/>
              <a:t>jugar</a:t>
            </a:r>
            <a:r>
              <a:rPr lang="en-US" sz="2800" dirty="0" smtClean="0"/>
              <a:t>)</a:t>
            </a:r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405511"/>
              </p:ext>
            </p:extLst>
          </p:nvPr>
        </p:nvGraphicFramePr>
        <p:xfrm>
          <a:off x="1219200" y="2727960"/>
          <a:ext cx="6248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371600"/>
                <a:gridCol w="16764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accent4"/>
                          </a:solidFill>
                        </a:rPr>
                        <a:t>Buscar</a:t>
                      </a:r>
                      <a:r>
                        <a:rPr lang="en-US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accent4"/>
                          </a:solidFill>
                        </a:rPr>
                        <a:t>Empezar</a:t>
                      </a:r>
                      <a:endParaRPr 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accent4"/>
                          </a:solidFill>
                        </a:rPr>
                        <a:t>Jugar</a:t>
                      </a:r>
                      <a:r>
                        <a:rPr lang="en-US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395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3363" y="2286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  <a:solidFill>
            <a:schemeClr val="bg1"/>
          </a:solidFill>
        </p:spPr>
        <p:txBody>
          <a:bodyPr/>
          <a:lstStyle/>
          <a:p>
            <a:r>
              <a:rPr lang="en-US" sz="2400" dirty="0" smtClean="0"/>
              <a:t>Workbook; 7.8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Choose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Ellos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nadó</a:t>
            </a:r>
            <a:r>
              <a:rPr lang="en-US" sz="2400" dirty="0" smtClean="0"/>
              <a:t>, </a:t>
            </a:r>
            <a:r>
              <a:rPr lang="en-US" sz="2400" dirty="0" err="1" smtClean="0"/>
              <a:t>nadaron</a:t>
            </a:r>
            <a:r>
              <a:rPr lang="en-US" sz="2400" dirty="0" smtClean="0"/>
              <a:t>) </a:t>
            </a:r>
            <a:r>
              <a:rPr lang="en-US" sz="2400" dirty="0" err="1" smtClean="0"/>
              <a:t>en</a:t>
            </a:r>
            <a:r>
              <a:rPr lang="en-US" sz="2400" dirty="0" smtClean="0"/>
              <a:t> el mar.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Su amigo </a:t>
            </a:r>
            <a:r>
              <a:rPr lang="en-US" sz="2400" dirty="0"/>
              <a:t>(</a:t>
            </a:r>
            <a:r>
              <a:rPr lang="en-US" sz="2400" dirty="0" err="1"/>
              <a:t>nadó</a:t>
            </a:r>
            <a:r>
              <a:rPr lang="en-US" sz="2400" dirty="0"/>
              <a:t>, </a:t>
            </a:r>
            <a:r>
              <a:rPr lang="en-US" sz="2400" dirty="0" err="1"/>
              <a:t>nadaron</a:t>
            </a:r>
            <a:r>
              <a:rPr lang="en-US" sz="2400" dirty="0"/>
              <a:t>) </a:t>
            </a:r>
            <a:r>
              <a:rPr lang="en-US" sz="2400" dirty="0" err="1" smtClean="0"/>
              <a:t>en</a:t>
            </a:r>
            <a:r>
              <a:rPr lang="en-US" sz="2400" dirty="0" smtClean="0"/>
              <a:t> la </a:t>
            </a:r>
            <a:r>
              <a:rPr lang="en-US" sz="2400" dirty="0" err="1" smtClean="0"/>
              <a:t>piscina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Las </a:t>
            </a:r>
            <a:r>
              <a:rPr lang="en-US" sz="2400" dirty="0" err="1" smtClean="0"/>
              <a:t>amigas</a:t>
            </a:r>
            <a:r>
              <a:rPr lang="en-US" sz="2400" dirty="0" smtClean="0"/>
              <a:t> (</a:t>
            </a:r>
            <a:r>
              <a:rPr lang="en-US" sz="2400" dirty="0" err="1" smtClean="0"/>
              <a:t>pasaron</a:t>
            </a:r>
            <a:r>
              <a:rPr lang="en-US" sz="2400" dirty="0" smtClean="0"/>
              <a:t>, </a:t>
            </a:r>
            <a:r>
              <a:rPr lang="en-US" sz="2400" dirty="0" err="1" smtClean="0"/>
              <a:t>pasamos</a:t>
            </a:r>
            <a:r>
              <a:rPr lang="en-US" sz="2400" dirty="0" smtClean="0"/>
              <a:t>) el fin de </a:t>
            </a:r>
            <a:r>
              <a:rPr lang="en-US" sz="2400" dirty="0" err="1" smtClean="0"/>
              <a:t>semana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la playa.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Yo</a:t>
            </a:r>
            <a:r>
              <a:rPr lang="en-US" sz="2400" dirty="0" smtClean="0"/>
              <a:t> (</a:t>
            </a:r>
            <a:r>
              <a:rPr lang="en-US" sz="2400" dirty="0" err="1" smtClean="0"/>
              <a:t>esquió</a:t>
            </a:r>
            <a:r>
              <a:rPr lang="en-US" sz="2400" dirty="0"/>
              <a:t>, </a:t>
            </a:r>
            <a:r>
              <a:rPr lang="en-US" sz="2400" dirty="0" err="1" smtClean="0"/>
              <a:t>esquié</a:t>
            </a:r>
            <a:r>
              <a:rPr lang="en-US" sz="2400" dirty="0" smtClean="0"/>
              <a:t>) </a:t>
            </a:r>
            <a:r>
              <a:rPr lang="en-US" sz="2400" dirty="0" err="1" smtClean="0"/>
              <a:t>en</a:t>
            </a:r>
            <a:r>
              <a:rPr lang="en-US" sz="2400" dirty="0" smtClean="0"/>
              <a:t> el </a:t>
            </a:r>
            <a:r>
              <a:rPr lang="en-US" sz="2400" dirty="0" err="1" smtClean="0"/>
              <a:t>agua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Yo</a:t>
            </a:r>
            <a:r>
              <a:rPr lang="en-US" sz="2400" dirty="0" smtClean="0"/>
              <a:t> (</a:t>
            </a:r>
            <a:r>
              <a:rPr lang="en-US" sz="2400" dirty="0" err="1" smtClean="0"/>
              <a:t>usé</a:t>
            </a:r>
            <a:r>
              <a:rPr lang="en-US" sz="2400" dirty="0" smtClean="0"/>
              <a:t>, </a:t>
            </a:r>
            <a:r>
              <a:rPr lang="en-US" sz="2400" dirty="0" err="1" smtClean="0"/>
              <a:t>usó</a:t>
            </a:r>
            <a:r>
              <a:rPr lang="en-US" sz="2400" dirty="0" smtClean="0"/>
              <a:t>) </a:t>
            </a:r>
            <a:r>
              <a:rPr lang="en-US" sz="2400" dirty="0" err="1" smtClean="0"/>
              <a:t>una</a:t>
            </a:r>
            <a:r>
              <a:rPr lang="en-US" sz="2400" dirty="0" smtClean="0"/>
              <a:t> crema solar.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Nosotros</a:t>
            </a:r>
            <a:r>
              <a:rPr lang="en-US" sz="2400" dirty="0" smtClean="0"/>
              <a:t> (</a:t>
            </a:r>
            <a:r>
              <a:rPr lang="en-US" sz="2400" dirty="0" err="1" smtClean="0"/>
              <a:t>jugamos</a:t>
            </a:r>
            <a:r>
              <a:rPr lang="en-US" sz="2400" dirty="0" smtClean="0"/>
              <a:t>, </a:t>
            </a:r>
            <a:r>
              <a:rPr lang="en-US" sz="2400" dirty="0" err="1" smtClean="0"/>
              <a:t>jugaron</a:t>
            </a:r>
            <a:r>
              <a:rPr lang="en-US" sz="2400" dirty="0" smtClean="0"/>
              <a:t>) </a:t>
            </a:r>
            <a:r>
              <a:rPr lang="en-US" sz="2400" dirty="0" err="1" smtClean="0"/>
              <a:t>voleibol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Tú</a:t>
            </a:r>
            <a:r>
              <a:rPr lang="en-US" sz="2400" dirty="0" smtClean="0"/>
              <a:t> (</a:t>
            </a:r>
            <a:r>
              <a:rPr lang="en-US" sz="2400" dirty="0" err="1" smtClean="0"/>
              <a:t>hablaste</a:t>
            </a:r>
            <a:r>
              <a:rPr lang="en-US" sz="2400" dirty="0" smtClean="0"/>
              <a:t>, </a:t>
            </a:r>
            <a:r>
              <a:rPr lang="en-US" sz="2400" dirty="0" err="1" smtClean="0"/>
              <a:t>hablaron</a:t>
            </a:r>
            <a:r>
              <a:rPr lang="en-US" sz="2400" dirty="0" smtClean="0"/>
              <a:t>) con Juan.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¿</a:t>
            </a:r>
            <a:r>
              <a:rPr lang="en-US" sz="2400" dirty="0" err="1" smtClean="0"/>
              <a:t>Cuántas</a:t>
            </a:r>
            <a:r>
              <a:rPr lang="en-US" sz="2400" dirty="0" smtClean="0"/>
              <a:t> </a:t>
            </a:r>
            <a:r>
              <a:rPr lang="en-US" sz="2400" dirty="0" err="1" smtClean="0"/>
              <a:t>fotografías</a:t>
            </a:r>
            <a:r>
              <a:rPr lang="en-US" sz="2400" dirty="0" smtClean="0"/>
              <a:t> (</a:t>
            </a:r>
            <a:r>
              <a:rPr lang="en-US" sz="2400" dirty="0" err="1" smtClean="0"/>
              <a:t>tomó</a:t>
            </a:r>
            <a:r>
              <a:rPr lang="en-US" sz="2400" dirty="0" smtClean="0"/>
              <a:t>, </a:t>
            </a:r>
            <a:r>
              <a:rPr lang="en-US" sz="2400" dirty="0" err="1" smtClean="0"/>
              <a:t>tomaste</a:t>
            </a:r>
            <a:r>
              <a:rPr lang="en-US" sz="2400" dirty="0" smtClean="0"/>
              <a:t>) </a:t>
            </a:r>
            <a:r>
              <a:rPr lang="en-US" sz="2400" dirty="0" err="1" smtClean="0"/>
              <a:t>tú</a:t>
            </a:r>
            <a:r>
              <a:rPr lang="en-US" sz="24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Yo</a:t>
            </a:r>
            <a:r>
              <a:rPr lang="en-US" sz="2400" dirty="0" smtClean="0"/>
              <a:t> (</a:t>
            </a:r>
            <a:r>
              <a:rPr lang="en-US" sz="2400" dirty="0" err="1" smtClean="0"/>
              <a:t>entró</a:t>
            </a:r>
            <a:r>
              <a:rPr lang="en-US" sz="2400" dirty="0" smtClean="0"/>
              <a:t>, </a:t>
            </a:r>
            <a:r>
              <a:rPr lang="en-US" sz="2400" dirty="0" err="1" smtClean="0"/>
              <a:t>entré</a:t>
            </a:r>
            <a:r>
              <a:rPr lang="en-US" sz="2400" dirty="0" smtClean="0"/>
              <a:t>) </a:t>
            </a:r>
            <a:r>
              <a:rPr lang="en-US" sz="2400" dirty="0" err="1" smtClean="0"/>
              <a:t>en</a:t>
            </a:r>
            <a:r>
              <a:rPr lang="en-US" sz="2400" dirty="0" smtClean="0"/>
              <a:t> el </a:t>
            </a:r>
            <a:r>
              <a:rPr lang="en-US" sz="2400" dirty="0" err="1" smtClean="0"/>
              <a:t>agua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Ustedes</a:t>
            </a:r>
            <a:r>
              <a:rPr lang="en-US" sz="2400" dirty="0" smtClean="0"/>
              <a:t> (</a:t>
            </a:r>
            <a:r>
              <a:rPr lang="en-US" sz="2400" dirty="0" err="1" smtClean="0"/>
              <a:t>buceó</a:t>
            </a:r>
            <a:r>
              <a:rPr lang="en-US" sz="2400" dirty="0" smtClean="0"/>
              <a:t>, </a:t>
            </a:r>
            <a:r>
              <a:rPr lang="en-US" sz="2400" dirty="0" err="1" smtClean="0"/>
              <a:t>bucearon</a:t>
            </a:r>
            <a:r>
              <a:rPr lang="en-US" sz="2400" dirty="0" smtClean="0"/>
              <a:t>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9171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705600"/>
          </a:xfrm>
          <a:solidFill>
            <a:schemeClr val="bg1"/>
          </a:solidFill>
        </p:spPr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dirty="0" smtClean="0"/>
              <a:t>Complete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__________ </a:t>
            </a:r>
            <a:r>
              <a:rPr lang="en-US" dirty="0" err="1" smtClean="0"/>
              <a:t>en</a:t>
            </a:r>
            <a:r>
              <a:rPr lang="en-US" dirty="0" smtClean="0"/>
              <a:t> el mar y </a:t>
            </a:r>
            <a:r>
              <a:rPr lang="en-US" dirty="0" err="1" smtClean="0"/>
              <a:t>yo</a:t>
            </a:r>
            <a:r>
              <a:rPr lang="en-US" dirty="0" smtClean="0"/>
              <a:t> _______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lago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esquiar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_________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lago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piscina</a:t>
            </a:r>
            <a:r>
              <a:rPr lang="en-US" dirty="0" smtClean="0"/>
              <a:t>.</a:t>
            </a:r>
            <a:r>
              <a:rPr lang="en-US" i="1" dirty="0" smtClean="0"/>
              <a:t>(</a:t>
            </a:r>
            <a:r>
              <a:rPr lang="en-US" i="1" dirty="0" err="1" smtClean="0"/>
              <a:t>nadar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_______ crema solar y </a:t>
            </a:r>
            <a:r>
              <a:rPr lang="en-US" dirty="0" err="1" smtClean="0"/>
              <a:t>yo</a:t>
            </a:r>
            <a:r>
              <a:rPr lang="en-US" dirty="0" smtClean="0"/>
              <a:t> _______ crema solar </a:t>
            </a:r>
            <a:r>
              <a:rPr lang="en-US" dirty="0" err="1" smtClean="0"/>
              <a:t>también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usar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lphaUcPeriod" startAt="3"/>
            </a:pPr>
            <a:r>
              <a:rPr lang="en-US" dirty="0" smtClean="0"/>
              <a:t>Complete.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Hablar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 smtClean="0"/>
              <a:t>-</a:t>
            </a:r>
            <a:r>
              <a:rPr lang="en-US" dirty="0" err="1" smtClean="0"/>
              <a:t>Yo</a:t>
            </a:r>
            <a:r>
              <a:rPr lang="en-US" dirty="0" smtClean="0"/>
              <a:t> __________ con Juan </a:t>
            </a:r>
            <a:r>
              <a:rPr lang="en-US" dirty="0" err="1" smtClean="0"/>
              <a:t>ayer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-¿</a:t>
            </a:r>
            <a:r>
              <a:rPr lang="en-US" dirty="0" err="1" smtClean="0"/>
              <a:t>Cuándo</a:t>
            </a:r>
            <a:r>
              <a:rPr lang="en-US" dirty="0" smtClean="0"/>
              <a:t> ___________ (</a:t>
            </a:r>
            <a:r>
              <a:rPr lang="en-US" dirty="0" err="1" smtClean="0"/>
              <a:t>tú</a:t>
            </a:r>
            <a:r>
              <a:rPr lang="en-US" dirty="0" smtClean="0"/>
              <a:t>) con Juan?</a:t>
            </a:r>
          </a:p>
        </p:txBody>
      </p:sp>
    </p:spTree>
    <p:extLst>
      <p:ext uri="{BB962C8B-B14F-4D97-AF65-F5344CB8AC3E}">
        <p14:creationId xmlns:p14="http://schemas.microsoft.com/office/powerpoint/2010/main" val="163625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66713"/>
            <a:ext cx="8229600" cy="1462087"/>
          </a:xfrm>
        </p:spPr>
        <p:txBody>
          <a:bodyPr/>
          <a:lstStyle/>
          <a:p>
            <a:pPr algn="ctr"/>
            <a:r>
              <a:rPr lang="en-US" sz="6000" dirty="0" err="1" smtClean="0">
                <a:solidFill>
                  <a:srgbClr val="FF0000"/>
                </a:solidFill>
              </a:rPr>
              <a:t>Practica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137" y="2017713"/>
            <a:ext cx="8653463" cy="4611687"/>
          </a:xfrm>
        </p:spPr>
        <p:txBody>
          <a:bodyPr/>
          <a:lstStyle/>
          <a:p>
            <a:r>
              <a:rPr lang="en-US" sz="2800" dirty="0" err="1" smtClean="0"/>
              <a:t>conjuga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preterito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i="1" dirty="0" smtClean="0"/>
              <a:t>*make sure you read the last notes you just took*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Mar</a:t>
            </a:r>
            <a:r>
              <a:rPr lang="en-US" sz="2800" u="sng" dirty="0" err="1" smtClean="0"/>
              <a:t>car</a:t>
            </a:r>
            <a:r>
              <a:rPr lang="en-US" sz="2800" dirty="0" smtClean="0"/>
              <a:t> </a:t>
            </a:r>
            <a:r>
              <a:rPr lang="en-US" sz="2800" i="1" dirty="0" smtClean="0"/>
              <a:t>(to score)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Lle</a:t>
            </a:r>
            <a:r>
              <a:rPr lang="en-US" sz="2800" u="sng" dirty="0" err="1" smtClean="0"/>
              <a:t>gar</a:t>
            </a:r>
            <a:r>
              <a:rPr lang="en-US" sz="2800" dirty="0" smtClean="0"/>
              <a:t> </a:t>
            </a:r>
            <a:r>
              <a:rPr lang="en-US" sz="2800" i="1" dirty="0" smtClean="0"/>
              <a:t>(to arrive)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Empe</a:t>
            </a:r>
            <a:r>
              <a:rPr lang="en-US" sz="2800" u="sng" dirty="0" err="1" smtClean="0"/>
              <a:t>zar</a:t>
            </a:r>
            <a:r>
              <a:rPr lang="en-US" sz="2800" dirty="0" smtClean="0"/>
              <a:t> </a:t>
            </a:r>
            <a:r>
              <a:rPr lang="en-US" sz="2800" i="1" dirty="0" smtClean="0"/>
              <a:t>(to begin)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Patinar</a:t>
            </a:r>
            <a:r>
              <a:rPr lang="en-US" sz="2800" dirty="0" smtClean="0"/>
              <a:t> </a:t>
            </a:r>
            <a:r>
              <a:rPr lang="en-US" sz="2800" i="1" dirty="0" smtClean="0"/>
              <a:t>(to skate)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Bajar</a:t>
            </a:r>
            <a:r>
              <a:rPr lang="en-US" sz="2800" dirty="0" smtClean="0"/>
              <a:t> </a:t>
            </a:r>
            <a:r>
              <a:rPr lang="en-US" sz="2800" i="1" dirty="0" smtClean="0"/>
              <a:t>(to go down)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Practi</a:t>
            </a:r>
            <a:r>
              <a:rPr lang="en-US" sz="2800" u="sng" dirty="0" err="1" smtClean="0"/>
              <a:t>car</a:t>
            </a:r>
            <a:r>
              <a:rPr lang="en-US" sz="2800" u="sng" dirty="0" smtClean="0"/>
              <a:t> </a:t>
            </a:r>
            <a:r>
              <a:rPr lang="en-US" sz="2800" i="1" dirty="0" smtClean="0"/>
              <a:t>(to practice)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5053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93037" cy="9144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2255750"/>
              </p:ext>
            </p:extLst>
          </p:nvPr>
        </p:nvGraphicFramePr>
        <p:xfrm>
          <a:off x="152400" y="990600"/>
          <a:ext cx="8686800" cy="52686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61535"/>
                <a:gridCol w="2297799"/>
                <a:gridCol w="2297799"/>
                <a:gridCol w="2129667"/>
              </a:tblGrid>
              <a:tr h="7837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70C0"/>
                          </a:solidFill>
                        </a:rPr>
                        <a:t>Empe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sz="3200" dirty="0" err="1" smtClean="0">
                          <a:solidFill>
                            <a:srgbClr val="0070C0"/>
                          </a:solidFill>
                        </a:rPr>
                        <a:t>ar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Lle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g</a:t>
                      </a:r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ar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Mar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ar</a:t>
                      </a:r>
                      <a:endParaRPr lang="en-US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</a:t>
                      </a:r>
                      <a:r>
                        <a:rPr lang="en-US" sz="3200" dirty="0" smtClean="0"/>
                        <a:t>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33600" y="1777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rgbClr val="0070C0"/>
                </a:solidFill>
              </a:rPr>
              <a:t>e</a:t>
            </a:r>
            <a:r>
              <a:rPr lang="es-ES_tradnl" sz="3200" b="1" dirty="0" smtClean="0">
                <a:solidFill>
                  <a:srgbClr val="0070C0"/>
                </a:solidFill>
              </a:rPr>
              <a:t>mpe</a:t>
            </a:r>
            <a:r>
              <a:rPr lang="es-ES_tradnl" sz="3200" b="1" dirty="0" smtClean="0">
                <a:solidFill>
                  <a:srgbClr val="FF0000"/>
                </a:solidFill>
              </a:rPr>
              <a:t>cé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2539425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rgbClr val="0070C0"/>
                </a:solidFill>
              </a:rPr>
              <a:t>e</a:t>
            </a:r>
            <a:r>
              <a:rPr lang="es-ES_tradnl" sz="3200" b="1" dirty="0" smtClean="0">
                <a:solidFill>
                  <a:srgbClr val="0070C0"/>
                </a:solidFill>
              </a:rPr>
              <a:t>mpezaste</a:t>
            </a:r>
            <a:endParaRPr lang="es-ES_tradnl" sz="32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34538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rgbClr val="0070C0"/>
                </a:solidFill>
              </a:rPr>
              <a:t>e</a:t>
            </a:r>
            <a:r>
              <a:rPr lang="es-ES_tradnl" sz="3200" b="1" dirty="0" smtClean="0">
                <a:solidFill>
                  <a:srgbClr val="0070C0"/>
                </a:solidFill>
              </a:rPr>
              <a:t>mpezó</a:t>
            </a:r>
            <a:endParaRPr lang="es-ES_tradnl" sz="32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4444425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>
                <a:solidFill>
                  <a:srgbClr val="0070C0"/>
                </a:solidFill>
              </a:rPr>
              <a:t>e</a:t>
            </a:r>
            <a:r>
              <a:rPr lang="es-ES_tradnl" sz="2800" b="1" dirty="0" smtClean="0">
                <a:solidFill>
                  <a:srgbClr val="0070C0"/>
                </a:solidFill>
              </a:rPr>
              <a:t>mpezamos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53340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>
                <a:solidFill>
                  <a:srgbClr val="0070C0"/>
                </a:solidFill>
              </a:rPr>
              <a:t>e</a:t>
            </a:r>
            <a:r>
              <a:rPr lang="es-ES_tradnl" sz="2800" b="1" dirty="0" smtClean="0">
                <a:solidFill>
                  <a:srgbClr val="0070C0"/>
                </a:solidFill>
              </a:rPr>
              <a:t>mpezaron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8200" y="1828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lle</a:t>
            </a:r>
            <a:r>
              <a:rPr lang="es-ES_tradnl" sz="3200" b="1" dirty="0" smtClean="0">
                <a:solidFill>
                  <a:srgbClr val="FF0000"/>
                </a:solidFill>
              </a:rPr>
              <a:t>gué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25146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llegaste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34538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llegó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4444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llegamos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52826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llegaron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29400" y="1828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rgbClr val="002060"/>
                </a:solidFill>
              </a:rPr>
              <a:t>m</a:t>
            </a:r>
            <a:r>
              <a:rPr lang="es-ES_tradnl" sz="3200" b="1" dirty="0" smtClean="0">
                <a:solidFill>
                  <a:srgbClr val="002060"/>
                </a:solidFill>
              </a:rPr>
              <a:t>ar</a:t>
            </a:r>
            <a:r>
              <a:rPr lang="es-ES_tradnl" sz="3200" b="1" dirty="0" smtClean="0">
                <a:solidFill>
                  <a:srgbClr val="FF0000"/>
                </a:solidFill>
              </a:rPr>
              <a:t>qué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9400" y="25394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marcaste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29400" y="34538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marcó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00" y="4444425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marcamos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29400" y="52826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marcaron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83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1532028"/>
              </p:ext>
            </p:extLst>
          </p:nvPr>
        </p:nvGraphicFramePr>
        <p:xfrm>
          <a:off x="76200" y="990600"/>
          <a:ext cx="8991600" cy="498565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0361"/>
                <a:gridCol w="2378423"/>
                <a:gridCol w="2216605"/>
                <a:gridCol w="2366211"/>
              </a:tblGrid>
              <a:tr h="7837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70C0"/>
                          </a:solidFill>
                        </a:rPr>
                        <a:t>Patinar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Bajar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Practi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ar</a:t>
                      </a:r>
                      <a:endParaRPr lang="en-US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</a:t>
                      </a:r>
                      <a:r>
                        <a:rPr lang="en-US" sz="3200" dirty="0" smtClean="0"/>
                        <a:t>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33600" y="1777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rgbClr val="0070C0"/>
                </a:solidFill>
              </a:rPr>
              <a:t>p</a:t>
            </a:r>
            <a:r>
              <a:rPr lang="es-ES_tradnl" sz="3200" b="1" dirty="0" smtClean="0">
                <a:solidFill>
                  <a:srgbClr val="0070C0"/>
                </a:solidFill>
              </a:rPr>
              <a:t>atin</a:t>
            </a:r>
            <a:r>
              <a:rPr lang="es-ES_tradnl" sz="3200" b="1" dirty="0" smtClean="0">
                <a:solidFill>
                  <a:srgbClr val="00B050"/>
                </a:solidFill>
              </a:rPr>
              <a:t>é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2539425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70C0"/>
                </a:solidFill>
              </a:rPr>
              <a:t>patinaste</a:t>
            </a:r>
            <a:endParaRPr lang="es-ES_tradnl" sz="32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34538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70C0"/>
                </a:solidFill>
              </a:rPr>
              <a:t>patin</a:t>
            </a:r>
            <a:r>
              <a:rPr lang="es-ES_tradnl" sz="3200" b="1" dirty="0" smtClean="0">
                <a:solidFill>
                  <a:srgbClr val="00B050"/>
                </a:solidFill>
              </a:rPr>
              <a:t>ó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4444425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0070C0"/>
                </a:solidFill>
              </a:rPr>
              <a:t>patinamos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53340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0070C0"/>
                </a:solidFill>
              </a:rPr>
              <a:t>patinaron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8200" y="1828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baj</a:t>
            </a:r>
            <a:r>
              <a:rPr lang="es-ES_tradnl" sz="3200" b="1" dirty="0" smtClean="0">
                <a:solidFill>
                  <a:srgbClr val="00B050"/>
                </a:solidFill>
              </a:rPr>
              <a:t>é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25146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bajaste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34538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baj</a:t>
            </a:r>
            <a:r>
              <a:rPr lang="es-ES_tradnl" sz="3200" b="1" dirty="0" smtClean="0">
                <a:solidFill>
                  <a:srgbClr val="00B050"/>
                </a:solidFill>
              </a:rPr>
              <a:t>ó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4444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bajamos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52826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chemeClr val="accent4"/>
                </a:solidFill>
              </a:rPr>
              <a:t>bajaron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29400" y="18288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practi</a:t>
            </a:r>
            <a:r>
              <a:rPr lang="es-ES_tradnl" sz="3200" b="1" dirty="0" smtClean="0">
                <a:solidFill>
                  <a:srgbClr val="FF0000"/>
                </a:solidFill>
              </a:rPr>
              <a:t>qué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9400" y="2539425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practicaste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29400" y="34538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practic</a:t>
            </a:r>
            <a:r>
              <a:rPr lang="es-ES_tradnl" sz="3200" b="1" dirty="0" smtClean="0">
                <a:solidFill>
                  <a:srgbClr val="00B050"/>
                </a:solidFill>
              </a:rPr>
              <a:t>ó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00" y="4444425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002060"/>
                </a:solidFill>
              </a:rPr>
              <a:t>practicamos</a:t>
            </a:r>
            <a:endParaRPr lang="es-ES_tradnl" sz="2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29400" y="5282625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practicaron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5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45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WORKBOOK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la p. 7.9;</a:t>
            </a:r>
            <a:r>
              <a:rPr lang="en-US" i="1" dirty="0" smtClean="0"/>
              <a:t> make sure that you have all the correct form of the PRETERITE tense.  *watch out for the “irregular”  verbs.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34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3264</TotalTime>
  <Words>400</Words>
  <Application>Microsoft Office PowerPoint</Application>
  <PresentationFormat>On-screen Show (4:3)</PresentationFormat>
  <Paragraphs>102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cubos tricolor</vt:lpstr>
      <vt:lpstr>Me llamo _________ Clase 801 La fecha es el 16 de enero del 2018</vt:lpstr>
      <vt:lpstr>Repaso de la Tarea 44</vt:lpstr>
      <vt:lpstr>PowerPoint Presentation</vt:lpstr>
      <vt:lpstr>Practica</vt:lpstr>
      <vt:lpstr>Repaso de la practica</vt:lpstr>
      <vt:lpstr>Repaso de la actividad inicial</vt:lpstr>
      <vt:lpstr>Tarea # 45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49</cp:revision>
  <dcterms:created xsi:type="dcterms:W3CDTF">2013-05-13T13:36:11Z</dcterms:created>
  <dcterms:modified xsi:type="dcterms:W3CDTF">2018-01-16T20:07:04Z</dcterms:modified>
</cp:coreProperties>
</file>